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10" r:id="rId2"/>
    <p:sldId id="316" r:id="rId3"/>
    <p:sldId id="312" r:id="rId4"/>
    <p:sldId id="314" r:id="rId5"/>
    <p:sldId id="318" r:id="rId6"/>
    <p:sldId id="258" r:id="rId7"/>
    <p:sldId id="263" r:id="rId8"/>
    <p:sldId id="262" r:id="rId9"/>
    <p:sldId id="259" r:id="rId10"/>
    <p:sldId id="260" r:id="rId11"/>
    <p:sldId id="261" r:id="rId12"/>
    <p:sldId id="257" r:id="rId13"/>
    <p:sldId id="268" r:id="rId14"/>
    <p:sldId id="264" r:id="rId15"/>
    <p:sldId id="320" r:id="rId16"/>
    <p:sldId id="270" r:id="rId17"/>
    <p:sldId id="271" r:id="rId18"/>
    <p:sldId id="272" r:id="rId19"/>
    <p:sldId id="275" r:id="rId20"/>
    <p:sldId id="265" r:id="rId21"/>
    <p:sldId id="276" r:id="rId22"/>
    <p:sldId id="335" r:id="rId23"/>
    <p:sldId id="323" r:id="rId24"/>
    <p:sldId id="336" r:id="rId25"/>
    <p:sldId id="331" r:id="rId26"/>
    <p:sldId id="334" r:id="rId27"/>
    <p:sldId id="333" r:id="rId28"/>
    <p:sldId id="332" r:id="rId29"/>
    <p:sldId id="267" r:id="rId30"/>
    <p:sldId id="284" r:id="rId31"/>
    <p:sldId id="277" r:id="rId32"/>
    <p:sldId id="285" r:id="rId33"/>
    <p:sldId id="278" r:id="rId34"/>
    <p:sldId id="287" r:id="rId35"/>
    <p:sldId id="288" r:id="rId36"/>
    <p:sldId id="295" r:id="rId37"/>
    <p:sldId id="293" r:id="rId38"/>
    <p:sldId id="292" r:id="rId39"/>
    <p:sldId id="296" r:id="rId40"/>
    <p:sldId id="321" r:id="rId41"/>
    <p:sldId id="322" r:id="rId42"/>
    <p:sldId id="298" r:id="rId43"/>
    <p:sldId id="299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1020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INE GAMMA 3.1 Pulse Stethoscope">
            <a:extLst>
              <a:ext uri="{FF2B5EF4-FFF2-40B4-BE49-F238E27FC236}">
                <a16:creationId xmlns:a16="http://schemas.microsoft.com/office/drawing/2014/main" id="{ADAB2CDB-FCF7-6A4A-A1A6-9A51D0FAC4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8927" y="2006"/>
            <a:ext cx="7014409" cy="697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2118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 2">
            <a:extLst>
              <a:ext uri="{FF2B5EF4-FFF2-40B4-BE49-F238E27FC236}">
                <a16:creationId xmlns:a16="http://schemas.microsoft.com/office/drawing/2014/main" id="{FFAD1B04-D9FA-D918-F1AA-C00F96896A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9319" y="-143740"/>
            <a:ext cx="5163064" cy="7124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2101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o is my enemy? When the Church needs to listen better. - Surviving Church">
            <a:extLst>
              <a:ext uri="{FF2B5EF4-FFF2-40B4-BE49-F238E27FC236}">
                <a16:creationId xmlns:a16="http://schemas.microsoft.com/office/drawing/2014/main" id="{E016C0B6-6DC2-6AEE-D02C-3E45927A11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0968" y="-33528"/>
            <a:ext cx="8087496" cy="693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2209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C99F4-E3BA-3BDB-641C-41769D490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5D836A-5A7A-E55F-D27E-1151F5EAAA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8DFDD581-A763-92A8-E2C0-F3E83DA1E46F}"/>
              </a:ext>
            </a:extLst>
          </p:cNvPr>
          <p:cNvSpPr/>
          <p:nvPr/>
        </p:nvSpPr>
        <p:spPr>
          <a:xfrm>
            <a:off x="732017" y="778360"/>
            <a:ext cx="10626810" cy="4911810"/>
          </a:xfrm>
          <a:prstGeom prst="wedgeEllipse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224456-AADF-F2ED-680A-D4EBD15BC688}"/>
              </a:ext>
            </a:extLst>
          </p:cNvPr>
          <p:cNvSpPr txBox="1"/>
          <p:nvPr/>
        </p:nvSpPr>
        <p:spPr>
          <a:xfrm>
            <a:off x="2369741" y="2173859"/>
            <a:ext cx="7345573" cy="21236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6600"/>
              <a:t>Shall </a:t>
            </a:r>
            <a:r>
              <a:rPr lang="en-US" sz="6600" i="1"/>
              <a:t>I </a:t>
            </a:r>
            <a:r>
              <a:rPr lang="en-US" sz="6600"/>
              <a:t>come and heal him?</a:t>
            </a:r>
          </a:p>
        </p:txBody>
      </p:sp>
    </p:spTree>
    <p:extLst>
      <p:ext uri="{BB962C8B-B14F-4D97-AF65-F5344CB8AC3E}">
        <p14:creationId xmlns:p14="http://schemas.microsoft.com/office/powerpoint/2010/main" val="3853586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C99F4-E3BA-3BDB-641C-41769D490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5D836A-5A7A-E55F-D27E-1151F5EAAA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8DFDD581-A763-92A8-E2C0-F3E83DA1E46F}"/>
              </a:ext>
            </a:extLst>
          </p:cNvPr>
          <p:cNvSpPr/>
          <p:nvPr/>
        </p:nvSpPr>
        <p:spPr>
          <a:xfrm>
            <a:off x="834990" y="675387"/>
            <a:ext cx="10626810" cy="4911810"/>
          </a:xfrm>
          <a:prstGeom prst="wedgeEllipseCallou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224456-AADF-F2ED-680A-D4EBD15BC688}"/>
              </a:ext>
            </a:extLst>
          </p:cNvPr>
          <p:cNvSpPr txBox="1"/>
          <p:nvPr/>
        </p:nvSpPr>
        <p:spPr>
          <a:xfrm>
            <a:off x="1721011" y="1597210"/>
            <a:ext cx="8859275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5400"/>
              <a:t>Lord, I do not deserve to have you come under my roof.  But just say the word, and my servant will be healed.</a:t>
            </a:r>
          </a:p>
        </p:txBody>
      </p:sp>
    </p:spTree>
    <p:extLst>
      <p:ext uri="{BB962C8B-B14F-4D97-AF65-F5344CB8AC3E}">
        <p14:creationId xmlns:p14="http://schemas.microsoft.com/office/powerpoint/2010/main" val="36871803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C99F4-E3BA-3BDB-641C-41769D490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 person in a red robe&#10;&#10;Description automatically generated">
            <a:extLst>
              <a:ext uri="{FF2B5EF4-FFF2-40B4-BE49-F238E27FC236}">
                <a16:creationId xmlns:a16="http://schemas.microsoft.com/office/drawing/2014/main" id="{D8EAA6E4-FC4F-3F6B-DE51-D772E710CF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7546" y="3003"/>
            <a:ext cx="9996907" cy="6987445"/>
          </a:xfrm>
        </p:spPr>
      </p:pic>
    </p:spTree>
    <p:extLst>
      <p:ext uri="{BB962C8B-B14F-4D97-AF65-F5344CB8AC3E}">
        <p14:creationId xmlns:p14="http://schemas.microsoft.com/office/powerpoint/2010/main" val="18614859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doctor writing on a clipboard&#10;&#10;Description automatically generated">
            <a:extLst>
              <a:ext uri="{FF2B5EF4-FFF2-40B4-BE49-F238E27FC236}">
                <a16:creationId xmlns:a16="http://schemas.microsoft.com/office/drawing/2014/main" id="{CC1D3210-9A34-C177-C851-5B809011A4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0761" y="0"/>
            <a:ext cx="61104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4780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with a beard&#10;&#10;Description automatically generated">
            <a:extLst>
              <a:ext uri="{FF2B5EF4-FFF2-40B4-BE49-F238E27FC236}">
                <a16:creationId xmlns:a16="http://schemas.microsoft.com/office/drawing/2014/main" id="{9CB2FC2D-BCF9-840F-96C0-839AA41EE4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845" y="0"/>
            <a:ext cx="96243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6389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helping a person&#10;&#10;Description automatically generated">
            <a:extLst>
              <a:ext uri="{FF2B5EF4-FFF2-40B4-BE49-F238E27FC236}">
                <a16:creationId xmlns:a16="http://schemas.microsoft.com/office/drawing/2014/main" id="{AB2AB7F0-1D42-727E-62A1-A854CE07B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280" y="0"/>
            <a:ext cx="98394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3447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with their arms raised&#10;&#10;Description automatically generated">
            <a:extLst>
              <a:ext uri="{FF2B5EF4-FFF2-40B4-BE49-F238E27FC236}">
                <a16:creationId xmlns:a16="http://schemas.microsoft.com/office/drawing/2014/main" id="{A7F6E126-FA33-4A00-B78A-681850FE0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062" y="0"/>
            <a:ext cx="96678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0060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with a beard&#10;&#10;Description automatically generated">
            <a:extLst>
              <a:ext uri="{FF2B5EF4-FFF2-40B4-BE49-F238E27FC236}">
                <a16:creationId xmlns:a16="http://schemas.microsoft.com/office/drawing/2014/main" id="{9CB2FC2D-BCF9-840F-96C0-839AA41EE4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845" y="0"/>
            <a:ext cx="96243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5598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gital thermometer - The Children's e-Hospital">
            <a:extLst>
              <a:ext uri="{FF2B5EF4-FFF2-40B4-BE49-F238E27FC236}">
                <a16:creationId xmlns:a16="http://schemas.microsoft.com/office/drawing/2014/main" id="{4C82BF61-C60C-FF4D-A971-A0C971721A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798" y="624545"/>
            <a:ext cx="10767151" cy="560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5306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C99F4-E3BA-3BDB-641C-41769D490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oll Vectors &amp; Illustrations for Free Download | Freepik">
            <a:extLst>
              <a:ext uri="{FF2B5EF4-FFF2-40B4-BE49-F238E27FC236}">
                <a16:creationId xmlns:a16="http://schemas.microsoft.com/office/drawing/2014/main" id="{32419EA7-E5E0-51C5-0C78-0C8C3FBF70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3513" y="538"/>
            <a:ext cx="11584973" cy="714683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410097-091B-3442-B4F8-55B9C383B4AA}"/>
              </a:ext>
            </a:extLst>
          </p:cNvPr>
          <p:cNvSpPr txBox="1"/>
          <p:nvPr/>
        </p:nvSpPr>
        <p:spPr>
          <a:xfrm>
            <a:off x="2687546" y="2058245"/>
            <a:ext cx="8053275" cy="36317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5400" b="1"/>
              <a:t>He took up our infirmities and bore      our diseases.</a:t>
            </a:r>
            <a:endParaRPr lang="en-US" sz="6000" b="1"/>
          </a:p>
          <a:p>
            <a:endParaRPr lang="en-US" sz="1600" b="1"/>
          </a:p>
          <a:p>
            <a:r>
              <a:rPr lang="en-US" sz="4400"/>
              <a:t>Isaiah 53:4</a:t>
            </a:r>
          </a:p>
        </p:txBody>
      </p:sp>
    </p:spTree>
    <p:extLst>
      <p:ext uri="{BB962C8B-B14F-4D97-AF65-F5344CB8AC3E}">
        <p14:creationId xmlns:p14="http://schemas.microsoft.com/office/powerpoint/2010/main" val="21293081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with a beard&#10;&#10;Description automatically generated">
            <a:extLst>
              <a:ext uri="{FF2B5EF4-FFF2-40B4-BE49-F238E27FC236}">
                <a16:creationId xmlns:a16="http://schemas.microsoft.com/office/drawing/2014/main" id="{9CB2FC2D-BCF9-840F-96C0-839AA41EE4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845" y="0"/>
            <a:ext cx="96243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8350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626827-D56E-0660-C2F1-9C31E4E9919E}"/>
              </a:ext>
            </a:extLst>
          </p:cNvPr>
          <p:cNvSpPr txBox="1"/>
          <p:nvPr/>
        </p:nvSpPr>
        <p:spPr>
          <a:xfrm>
            <a:off x="262341" y="248534"/>
            <a:ext cx="10397023" cy="517064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371600" indent="-1371600">
              <a:buAutoNum type="alphaLcPeriod"/>
            </a:pPr>
            <a:r>
              <a:rPr lang="en-US" sz="6600">
                <a:solidFill>
                  <a:schemeClr val="accent1">
                    <a:lumMod val="20000"/>
                    <a:lumOff val="80000"/>
                  </a:schemeClr>
                </a:solidFill>
              </a:rPr>
              <a:t>Jesus still heals today</a:t>
            </a:r>
          </a:p>
          <a:p>
            <a:pPr marL="1371600" indent="-1371600">
              <a:buAutoNum type="alphaLcPeriod"/>
            </a:pPr>
            <a:endParaRPr lang="en-US" sz="660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2286000" lvl="2" indent="-1371600">
              <a:buFont typeface="Wingdings"/>
              <a:buChar char="§"/>
            </a:pPr>
            <a:endParaRPr lang="en-US" sz="440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2286000" lvl="2" indent="-1371600">
              <a:buFont typeface="Wingdings"/>
              <a:buChar char="§"/>
            </a:pPr>
            <a:endParaRPr lang="en-US" sz="440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2286000" lvl="2" indent="-1371600">
              <a:buFont typeface="Wingdings"/>
              <a:buChar char="§"/>
            </a:pPr>
            <a:endParaRPr lang="en-US" sz="440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1371600" indent="-1371600">
              <a:buAutoNum type="alphaLcPeriod"/>
            </a:pPr>
            <a:endParaRPr lang="en-US" sz="660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156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C99F4-E3BA-3BDB-641C-41769D490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 person with her eyes closed&#10;&#10;Description automatically generated">
            <a:extLst>
              <a:ext uri="{FF2B5EF4-FFF2-40B4-BE49-F238E27FC236}">
                <a16:creationId xmlns:a16="http://schemas.microsoft.com/office/drawing/2014/main" id="{82FD0EB2-66C3-767B-75B7-B614FB0189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1253" y="824926"/>
            <a:ext cx="11629493" cy="4966447"/>
          </a:xfrm>
        </p:spPr>
      </p:pic>
    </p:spTree>
    <p:extLst>
      <p:ext uri="{BB962C8B-B14F-4D97-AF65-F5344CB8AC3E}">
        <p14:creationId xmlns:p14="http://schemas.microsoft.com/office/powerpoint/2010/main" val="14273947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626827-D56E-0660-C2F1-9C31E4E9919E}"/>
              </a:ext>
            </a:extLst>
          </p:cNvPr>
          <p:cNvSpPr txBox="1"/>
          <p:nvPr/>
        </p:nvSpPr>
        <p:spPr>
          <a:xfrm>
            <a:off x="262341" y="248534"/>
            <a:ext cx="10397023" cy="618630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371600" indent="-1371600">
              <a:buAutoNum type="alphaLcPeriod"/>
            </a:pPr>
            <a:r>
              <a:rPr lang="en-US" sz="6600">
                <a:solidFill>
                  <a:schemeClr val="accent1">
                    <a:lumMod val="20000"/>
                    <a:lumOff val="80000"/>
                  </a:schemeClr>
                </a:solidFill>
              </a:rPr>
              <a:t>Jesus still heals today</a:t>
            </a:r>
          </a:p>
          <a:p>
            <a:pPr marL="1371600" indent="-1371600">
              <a:buAutoNum type="alphaLcPeriod"/>
            </a:pPr>
            <a:r>
              <a:rPr lang="en-US" sz="6600">
                <a:solidFill>
                  <a:schemeClr val="accent1">
                    <a:lumMod val="20000"/>
                    <a:lumOff val="80000"/>
                  </a:schemeClr>
                </a:solidFill>
              </a:rPr>
              <a:t>But he often chooses not to</a:t>
            </a:r>
          </a:p>
          <a:p>
            <a:pPr marL="2286000" lvl="2" indent="-1371600">
              <a:buFont typeface="Wingdings"/>
              <a:buChar char="§"/>
            </a:pPr>
            <a:endParaRPr lang="en-US" sz="440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2286000" lvl="2" indent="-1371600">
              <a:buFont typeface="Wingdings"/>
              <a:buChar char="§"/>
            </a:pPr>
            <a:endParaRPr lang="en-US" sz="440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2286000" lvl="2" indent="-1371600">
              <a:buFont typeface="Wingdings"/>
              <a:buChar char="§"/>
            </a:pPr>
            <a:endParaRPr lang="en-US" sz="440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1371600" indent="-1371600">
              <a:buAutoNum type="alphaLcPeriod"/>
            </a:pPr>
            <a:endParaRPr lang="en-US" sz="660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4708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626827-D56E-0660-C2F1-9C31E4E9919E}"/>
              </a:ext>
            </a:extLst>
          </p:cNvPr>
          <p:cNvSpPr txBox="1"/>
          <p:nvPr/>
        </p:nvSpPr>
        <p:spPr>
          <a:xfrm>
            <a:off x="262341" y="248534"/>
            <a:ext cx="10397023" cy="618630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371600" indent="-1371600">
              <a:buAutoNum type="alphaLcPeriod"/>
            </a:pPr>
            <a:r>
              <a:rPr lang="en-US" sz="6600">
                <a:solidFill>
                  <a:schemeClr val="accent1">
                    <a:lumMod val="20000"/>
                    <a:lumOff val="80000"/>
                  </a:schemeClr>
                </a:solidFill>
              </a:rPr>
              <a:t>Jesus still heals today</a:t>
            </a:r>
          </a:p>
          <a:p>
            <a:pPr marL="1371600" indent="-1371600">
              <a:buAutoNum type="alphaLcPeriod"/>
            </a:pPr>
            <a:r>
              <a:rPr lang="en-US" sz="6600">
                <a:solidFill>
                  <a:schemeClr val="accent1">
                    <a:lumMod val="20000"/>
                    <a:lumOff val="80000"/>
                  </a:schemeClr>
                </a:solidFill>
              </a:rPr>
              <a:t>But he often chooses not to</a:t>
            </a:r>
          </a:p>
          <a:p>
            <a:pPr marL="2286000" lvl="2" indent="-1371600">
              <a:buFont typeface="Wingdings"/>
              <a:buChar char="§"/>
            </a:pPr>
            <a:r>
              <a:rPr lang="en-US" sz="4400">
                <a:solidFill>
                  <a:schemeClr val="accent1">
                    <a:lumMod val="20000"/>
                    <a:lumOff val="80000"/>
                  </a:schemeClr>
                </a:solidFill>
              </a:rPr>
              <a:t>to teach us</a:t>
            </a:r>
          </a:p>
          <a:p>
            <a:pPr marL="2286000" lvl="2" indent="-1371600">
              <a:buFont typeface="Wingdings"/>
              <a:buChar char="§"/>
            </a:pPr>
            <a:endParaRPr lang="en-US" sz="440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2286000" lvl="2" indent="-1371600">
              <a:buFont typeface="Wingdings"/>
              <a:buChar char="§"/>
            </a:pPr>
            <a:endParaRPr lang="en-US" sz="440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1371600" indent="-1371600">
              <a:buAutoNum type="alphaLcPeriod"/>
            </a:pPr>
            <a:endParaRPr lang="en-US" sz="660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2612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626827-D56E-0660-C2F1-9C31E4E9919E}"/>
              </a:ext>
            </a:extLst>
          </p:cNvPr>
          <p:cNvSpPr txBox="1"/>
          <p:nvPr/>
        </p:nvSpPr>
        <p:spPr>
          <a:xfrm>
            <a:off x="262341" y="248534"/>
            <a:ext cx="10397023" cy="618630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371600" indent="-1371600">
              <a:buAutoNum type="alphaLcPeriod"/>
            </a:pPr>
            <a:r>
              <a:rPr lang="en-US" sz="6600">
                <a:solidFill>
                  <a:schemeClr val="accent1">
                    <a:lumMod val="20000"/>
                    <a:lumOff val="80000"/>
                  </a:schemeClr>
                </a:solidFill>
              </a:rPr>
              <a:t>Jesus still heals today</a:t>
            </a:r>
          </a:p>
          <a:p>
            <a:pPr marL="1371600" indent="-1371600">
              <a:buAutoNum type="alphaLcPeriod"/>
            </a:pPr>
            <a:r>
              <a:rPr lang="en-US" sz="6600">
                <a:solidFill>
                  <a:schemeClr val="accent1">
                    <a:lumMod val="20000"/>
                    <a:lumOff val="80000"/>
                  </a:schemeClr>
                </a:solidFill>
              </a:rPr>
              <a:t>But he often chooses not to</a:t>
            </a:r>
          </a:p>
          <a:p>
            <a:pPr marL="2286000" lvl="2" indent="-1371600">
              <a:buFont typeface="Wingdings"/>
              <a:buChar char="§"/>
            </a:pPr>
            <a:r>
              <a:rPr lang="en-US" sz="4400">
                <a:solidFill>
                  <a:schemeClr val="accent1">
                    <a:lumMod val="20000"/>
                    <a:lumOff val="80000"/>
                  </a:schemeClr>
                </a:solidFill>
              </a:rPr>
              <a:t>to teach us</a:t>
            </a:r>
          </a:p>
          <a:p>
            <a:pPr marL="2286000" lvl="2" indent="-1371600">
              <a:buFont typeface="Wingdings"/>
              <a:buChar char="§"/>
            </a:pPr>
            <a:r>
              <a:rPr lang="en-US" sz="4400">
                <a:solidFill>
                  <a:schemeClr val="accent1">
                    <a:lumMod val="20000"/>
                    <a:lumOff val="80000"/>
                  </a:schemeClr>
                </a:solidFill>
              </a:rPr>
              <a:t>to grow us</a:t>
            </a:r>
          </a:p>
          <a:p>
            <a:pPr marL="2286000" lvl="2" indent="-1371600">
              <a:buFont typeface="Wingdings"/>
              <a:buChar char="§"/>
            </a:pPr>
            <a:endParaRPr lang="en-US" sz="440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1371600" indent="-1371600">
              <a:buAutoNum type="alphaLcPeriod"/>
            </a:pPr>
            <a:endParaRPr lang="en-US" sz="660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8745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626827-D56E-0660-C2F1-9C31E4E9919E}"/>
              </a:ext>
            </a:extLst>
          </p:cNvPr>
          <p:cNvSpPr txBox="1"/>
          <p:nvPr/>
        </p:nvSpPr>
        <p:spPr>
          <a:xfrm>
            <a:off x="262341" y="248534"/>
            <a:ext cx="10397023" cy="618630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371600" indent="-1371600">
              <a:buAutoNum type="alphaLcPeriod"/>
            </a:pPr>
            <a:r>
              <a:rPr lang="en-US" sz="6600">
                <a:solidFill>
                  <a:schemeClr val="accent1">
                    <a:lumMod val="20000"/>
                    <a:lumOff val="80000"/>
                  </a:schemeClr>
                </a:solidFill>
              </a:rPr>
              <a:t>Jesus still heals today</a:t>
            </a:r>
          </a:p>
          <a:p>
            <a:pPr marL="1371600" indent="-1371600">
              <a:buAutoNum type="alphaLcPeriod"/>
            </a:pPr>
            <a:r>
              <a:rPr lang="en-US" sz="6600">
                <a:solidFill>
                  <a:schemeClr val="accent1">
                    <a:lumMod val="20000"/>
                    <a:lumOff val="80000"/>
                  </a:schemeClr>
                </a:solidFill>
              </a:rPr>
              <a:t>But he often chooses not to</a:t>
            </a:r>
          </a:p>
          <a:p>
            <a:pPr marL="2286000" lvl="2" indent="-1371600">
              <a:buFont typeface="Wingdings"/>
              <a:buChar char="§"/>
            </a:pPr>
            <a:r>
              <a:rPr lang="en-US" sz="4400">
                <a:solidFill>
                  <a:schemeClr val="accent1">
                    <a:lumMod val="20000"/>
                    <a:lumOff val="80000"/>
                  </a:schemeClr>
                </a:solidFill>
              </a:rPr>
              <a:t>to teach us</a:t>
            </a:r>
          </a:p>
          <a:p>
            <a:pPr marL="2286000" lvl="2" indent="-1371600">
              <a:buFont typeface="Wingdings"/>
              <a:buChar char="§"/>
            </a:pPr>
            <a:r>
              <a:rPr lang="en-US" sz="4400">
                <a:solidFill>
                  <a:schemeClr val="accent1">
                    <a:lumMod val="20000"/>
                    <a:lumOff val="80000"/>
                  </a:schemeClr>
                </a:solidFill>
              </a:rPr>
              <a:t>to grow us</a:t>
            </a:r>
          </a:p>
          <a:p>
            <a:pPr marL="2286000" lvl="2" indent="-1371600">
              <a:buFont typeface="Wingdings"/>
              <a:buChar char="§"/>
            </a:pPr>
            <a:r>
              <a:rPr lang="en-US" sz="4400">
                <a:solidFill>
                  <a:schemeClr val="accent1">
                    <a:lumMod val="20000"/>
                    <a:lumOff val="80000"/>
                  </a:schemeClr>
                </a:solidFill>
              </a:rPr>
              <a:t>to use us</a:t>
            </a:r>
          </a:p>
          <a:p>
            <a:pPr marL="1371600" indent="-1371600">
              <a:buAutoNum type="alphaLcPeriod"/>
            </a:pPr>
            <a:endParaRPr lang="en-US" sz="660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0609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626827-D56E-0660-C2F1-9C31E4E9919E}"/>
              </a:ext>
            </a:extLst>
          </p:cNvPr>
          <p:cNvSpPr txBox="1"/>
          <p:nvPr/>
        </p:nvSpPr>
        <p:spPr>
          <a:xfrm>
            <a:off x="262341" y="248534"/>
            <a:ext cx="10397023" cy="618630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371600" indent="-1371600">
              <a:buAutoNum type="alphaLcPeriod"/>
            </a:pPr>
            <a:r>
              <a:rPr lang="en-US" sz="6600">
                <a:solidFill>
                  <a:schemeClr val="accent1">
                    <a:lumMod val="20000"/>
                    <a:lumOff val="80000"/>
                  </a:schemeClr>
                </a:solidFill>
              </a:rPr>
              <a:t>Jesus still heals today</a:t>
            </a:r>
          </a:p>
          <a:p>
            <a:pPr marL="1371600" indent="-1371600">
              <a:buAutoNum type="alphaLcPeriod"/>
            </a:pPr>
            <a:r>
              <a:rPr lang="en-US" sz="6600">
                <a:solidFill>
                  <a:schemeClr val="accent1">
                    <a:lumMod val="20000"/>
                    <a:lumOff val="80000"/>
                  </a:schemeClr>
                </a:solidFill>
              </a:rPr>
              <a:t>But he often chooses not to</a:t>
            </a:r>
          </a:p>
          <a:p>
            <a:pPr marL="2286000" lvl="2" indent="-1371600">
              <a:buFont typeface="Wingdings"/>
              <a:buChar char="§"/>
            </a:pPr>
            <a:r>
              <a:rPr lang="en-US" sz="4400">
                <a:solidFill>
                  <a:schemeClr val="accent1">
                    <a:lumMod val="20000"/>
                    <a:lumOff val="80000"/>
                  </a:schemeClr>
                </a:solidFill>
              </a:rPr>
              <a:t>to teach us</a:t>
            </a:r>
          </a:p>
          <a:p>
            <a:pPr marL="2286000" lvl="2" indent="-1371600">
              <a:buFont typeface="Wingdings"/>
              <a:buChar char="§"/>
            </a:pPr>
            <a:r>
              <a:rPr lang="en-US" sz="4400">
                <a:solidFill>
                  <a:schemeClr val="accent1">
                    <a:lumMod val="20000"/>
                    <a:lumOff val="80000"/>
                  </a:schemeClr>
                </a:solidFill>
              </a:rPr>
              <a:t>to grow us</a:t>
            </a:r>
          </a:p>
          <a:p>
            <a:pPr marL="2286000" lvl="2" indent="-1371600">
              <a:buFont typeface="Wingdings"/>
              <a:buChar char="§"/>
            </a:pPr>
            <a:r>
              <a:rPr lang="en-US" sz="4400">
                <a:solidFill>
                  <a:schemeClr val="accent1">
                    <a:lumMod val="20000"/>
                    <a:lumOff val="80000"/>
                  </a:schemeClr>
                </a:solidFill>
              </a:rPr>
              <a:t>to use us</a:t>
            </a:r>
          </a:p>
          <a:p>
            <a:pPr marL="1371600" indent="-1371600">
              <a:buAutoNum type="alphaLcPeriod"/>
            </a:pPr>
            <a:r>
              <a:rPr lang="en-US" sz="6600">
                <a:solidFill>
                  <a:schemeClr val="accent1">
                    <a:lumMod val="20000"/>
                    <a:lumOff val="80000"/>
                  </a:schemeClr>
                </a:solidFill>
              </a:rPr>
              <a:t>But one day he will</a:t>
            </a:r>
          </a:p>
        </p:txBody>
      </p:sp>
    </p:spTree>
    <p:extLst>
      <p:ext uri="{BB962C8B-B14F-4D97-AF65-F5344CB8AC3E}">
        <p14:creationId xmlns:p14="http://schemas.microsoft.com/office/powerpoint/2010/main" val="23576569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C99F4-E3BA-3BDB-641C-41769D490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group of balloons on a white background&#10;&#10;Description automatically generated">
            <a:extLst>
              <a:ext uri="{FF2B5EF4-FFF2-40B4-BE49-F238E27FC236}">
                <a16:creationId xmlns:a16="http://schemas.microsoft.com/office/drawing/2014/main" id="{859982E7-FE5A-9BE9-8A82-05EBBE05E7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87377" y="141204"/>
            <a:ext cx="4615141" cy="6577180"/>
          </a:xfrm>
        </p:spPr>
      </p:pic>
    </p:spTree>
    <p:extLst>
      <p:ext uri="{BB962C8B-B14F-4D97-AF65-F5344CB8AC3E}">
        <p14:creationId xmlns:p14="http://schemas.microsoft.com/office/powerpoint/2010/main" val="5327360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zy Dose Calibrated Oral Medicine Syringe 1 TSP (5 mL) with Bottle Adapter">
            <a:extLst>
              <a:ext uri="{FF2B5EF4-FFF2-40B4-BE49-F238E27FC236}">
                <a16:creationId xmlns:a16="http://schemas.microsoft.com/office/drawing/2014/main" id="{BEFC09D6-E8A9-5D99-72A2-1169BBC97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585" y="-158415"/>
            <a:ext cx="7626015" cy="7626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9727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artoon of a person in a roman garment talking to a group of men&#10;&#10;Description automatically generated">
            <a:extLst>
              <a:ext uri="{FF2B5EF4-FFF2-40B4-BE49-F238E27FC236}">
                <a16:creationId xmlns:a16="http://schemas.microsoft.com/office/drawing/2014/main" id="{4EA79947-9CE6-6124-EE74-8BAB8E64DA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047" y="0"/>
            <a:ext cx="96979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0933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C99F4-E3BA-3BDB-641C-41769D490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5D836A-5A7A-E55F-D27E-1151F5EAAA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E8571F-63E8-BF94-C75C-892FA244A9B2}"/>
              </a:ext>
            </a:extLst>
          </p:cNvPr>
          <p:cNvSpPr txBox="1"/>
          <p:nvPr/>
        </p:nvSpPr>
        <p:spPr>
          <a:xfrm>
            <a:off x="331379" y="179496"/>
            <a:ext cx="11584465" cy="618630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600">
                <a:solidFill>
                  <a:schemeClr val="bg2"/>
                </a:solidFill>
              </a:rPr>
              <a:t>"Truly I tell you, I have not found anyone in Israel with such great faith.  I say to you that many will come from the east and the west, and will take their places at the feast with Abraham,</a:t>
            </a:r>
          </a:p>
        </p:txBody>
      </p:sp>
    </p:spTree>
    <p:extLst>
      <p:ext uri="{BB962C8B-B14F-4D97-AF65-F5344CB8AC3E}">
        <p14:creationId xmlns:p14="http://schemas.microsoft.com/office/powerpoint/2010/main" val="36574334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C99F4-E3BA-3BDB-641C-41769D490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5D836A-5A7A-E55F-D27E-1151F5EAAA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E8571F-63E8-BF94-C75C-892FA244A9B2}"/>
              </a:ext>
            </a:extLst>
          </p:cNvPr>
          <p:cNvSpPr txBox="1"/>
          <p:nvPr/>
        </p:nvSpPr>
        <p:spPr>
          <a:xfrm>
            <a:off x="331379" y="179496"/>
            <a:ext cx="11584465" cy="701730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600">
                <a:solidFill>
                  <a:schemeClr val="bg2"/>
                </a:solidFill>
              </a:rPr>
              <a:t>Isaac and Jacob in the kingdom of heaven.  But the subjects of the kingdom will be thrown outside, into the darkness, </a:t>
            </a:r>
          </a:p>
          <a:p>
            <a:r>
              <a:rPr lang="en-US" sz="6600">
                <a:solidFill>
                  <a:schemeClr val="bg2"/>
                </a:solidFill>
              </a:rPr>
              <a:t>where there will be weeping and gnashing of teeth.”</a:t>
            </a:r>
          </a:p>
          <a:p>
            <a:pPr algn="l"/>
            <a:endParaRPr lang="en-US" sz="540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4808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C99F4-E3BA-3BDB-641C-41769D490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FF3D3DB-AB45-052E-7488-8A8AA539FE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6262" y="-69349"/>
            <a:ext cx="10249451" cy="7198811"/>
          </a:xfrm>
        </p:spPr>
      </p:pic>
    </p:spTree>
    <p:extLst>
      <p:ext uri="{BB962C8B-B14F-4D97-AF65-F5344CB8AC3E}">
        <p14:creationId xmlns:p14="http://schemas.microsoft.com/office/powerpoint/2010/main" val="2150376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B015008-B623-31E1-D7EE-0C92396EF88F}"/>
              </a:ext>
            </a:extLst>
          </p:cNvPr>
          <p:cNvSpPr txBox="1"/>
          <p:nvPr/>
        </p:nvSpPr>
        <p:spPr>
          <a:xfrm>
            <a:off x="747247" y="1857011"/>
            <a:ext cx="10700787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600">
                <a:solidFill>
                  <a:schemeClr val="tx2">
                    <a:lumMod val="10000"/>
                    <a:lumOff val="90000"/>
                  </a:schemeClr>
                </a:solidFill>
              </a:rPr>
              <a:t>1. Who </a:t>
            </a:r>
            <a:r>
              <a:rPr lang="en-US" sz="9600" u="sng">
                <a:solidFill>
                  <a:schemeClr val="tx2">
                    <a:lumMod val="10000"/>
                    <a:lumOff val="90000"/>
                  </a:schemeClr>
                </a:solidFill>
              </a:rPr>
              <a:t>will</a:t>
            </a:r>
            <a:r>
              <a:rPr lang="en-US" sz="9600">
                <a:solidFill>
                  <a:schemeClr val="tx2">
                    <a:lumMod val="10000"/>
                    <a:lumOff val="90000"/>
                  </a:schemeClr>
                </a:solidFill>
              </a:rPr>
              <a:t> be there</a:t>
            </a:r>
          </a:p>
        </p:txBody>
      </p:sp>
    </p:spTree>
    <p:extLst>
      <p:ext uri="{BB962C8B-B14F-4D97-AF65-F5344CB8AC3E}">
        <p14:creationId xmlns:p14="http://schemas.microsoft.com/office/powerpoint/2010/main" val="10923510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ast west road sign Royalty Free Vector Image - VectorStock">
            <a:extLst>
              <a:ext uri="{FF2B5EF4-FFF2-40B4-BE49-F238E27FC236}">
                <a16:creationId xmlns:a16="http://schemas.microsoft.com/office/drawing/2014/main" id="{388C0CE8-A7FD-B6EE-161B-9BAC4FF793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257" y="-159609"/>
            <a:ext cx="9525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67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 2">
            <a:extLst>
              <a:ext uri="{FF2B5EF4-FFF2-40B4-BE49-F238E27FC236}">
                <a16:creationId xmlns:a16="http://schemas.microsoft.com/office/drawing/2014/main" id="{FFAD1B04-D9FA-D918-F1AA-C00F96896A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9319" y="-143740"/>
            <a:ext cx="5163064" cy="7124885"/>
          </a:xfrm>
          <a:prstGeom prst="rect">
            <a:avLst/>
          </a:prstGeom>
        </p:spPr>
      </p:pic>
      <p:sp>
        <p:nvSpPr>
          <p:cNvPr id="2" name="Arrow: Curved Right 1">
            <a:extLst>
              <a:ext uri="{FF2B5EF4-FFF2-40B4-BE49-F238E27FC236}">
                <a16:creationId xmlns:a16="http://schemas.microsoft.com/office/drawing/2014/main" id="{2F2CE092-4007-326A-9610-13FCD546AC1D}"/>
              </a:ext>
            </a:extLst>
          </p:cNvPr>
          <p:cNvSpPr/>
          <p:nvPr/>
        </p:nvSpPr>
        <p:spPr>
          <a:xfrm rot="-1080000">
            <a:off x="662758" y="2081884"/>
            <a:ext cx="4088026" cy="3284837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1500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3950AD-6B63-C8B4-0586-A38EB8387129}"/>
              </a:ext>
            </a:extLst>
          </p:cNvPr>
          <p:cNvSpPr txBox="1"/>
          <p:nvPr/>
        </p:nvSpPr>
        <p:spPr>
          <a:xfrm>
            <a:off x="3232628" y="2253439"/>
            <a:ext cx="10010414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600" b="1">
                <a:solidFill>
                  <a:srgbClr val="FFFF00"/>
                </a:solidFill>
              </a:rPr>
              <a:t>the many</a:t>
            </a:r>
          </a:p>
        </p:txBody>
      </p:sp>
    </p:spTree>
    <p:extLst>
      <p:ext uri="{BB962C8B-B14F-4D97-AF65-F5344CB8AC3E}">
        <p14:creationId xmlns:p14="http://schemas.microsoft.com/office/powerpoint/2010/main" val="32053309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B015008-B623-31E1-D7EE-0C92396EF88F}"/>
              </a:ext>
            </a:extLst>
          </p:cNvPr>
          <p:cNvSpPr txBox="1"/>
          <p:nvPr/>
        </p:nvSpPr>
        <p:spPr>
          <a:xfrm>
            <a:off x="747247" y="1857011"/>
            <a:ext cx="10700787" cy="3046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600">
                <a:solidFill>
                  <a:schemeClr val="tx2">
                    <a:lumMod val="10000"/>
                    <a:lumOff val="90000"/>
                  </a:schemeClr>
                </a:solidFill>
              </a:rPr>
              <a:t>2. Who </a:t>
            </a:r>
            <a:r>
              <a:rPr lang="en-US" sz="9600" u="sng">
                <a:solidFill>
                  <a:schemeClr val="tx2">
                    <a:lumMod val="10000"/>
                    <a:lumOff val="90000"/>
                  </a:schemeClr>
                </a:solidFill>
              </a:rPr>
              <a:t>won't</a:t>
            </a:r>
            <a:r>
              <a:rPr lang="en-US" sz="9600">
                <a:solidFill>
                  <a:schemeClr val="tx2">
                    <a:lumMod val="10000"/>
                    <a:lumOff val="90000"/>
                  </a:schemeClr>
                </a:solidFill>
              </a:rPr>
              <a:t> be there</a:t>
            </a:r>
          </a:p>
        </p:txBody>
      </p:sp>
    </p:spTree>
    <p:extLst>
      <p:ext uri="{BB962C8B-B14F-4D97-AF65-F5344CB8AC3E}">
        <p14:creationId xmlns:p14="http://schemas.microsoft.com/office/powerpoint/2010/main" val="37857415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 2">
            <a:extLst>
              <a:ext uri="{FF2B5EF4-FFF2-40B4-BE49-F238E27FC236}">
                <a16:creationId xmlns:a16="http://schemas.microsoft.com/office/drawing/2014/main" id="{FFAD1B04-D9FA-D918-F1AA-C00F96896A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9616" y="-133443"/>
            <a:ext cx="5163064" cy="7124885"/>
          </a:xfrm>
          <a:prstGeom prst="rect">
            <a:avLst/>
          </a:prstGeom>
        </p:spPr>
      </p:pic>
      <p:sp>
        <p:nvSpPr>
          <p:cNvPr id="2" name="Arrow: Curved Right 1">
            <a:extLst>
              <a:ext uri="{FF2B5EF4-FFF2-40B4-BE49-F238E27FC236}">
                <a16:creationId xmlns:a16="http://schemas.microsoft.com/office/drawing/2014/main" id="{2F2CE092-4007-326A-9610-13FCD546AC1D}"/>
              </a:ext>
            </a:extLst>
          </p:cNvPr>
          <p:cNvSpPr/>
          <p:nvPr/>
        </p:nvSpPr>
        <p:spPr>
          <a:xfrm rot="-1080000">
            <a:off x="662758" y="2081884"/>
            <a:ext cx="4088026" cy="3284837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Multiplication Sign 3">
            <a:extLst>
              <a:ext uri="{FF2B5EF4-FFF2-40B4-BE49-F238E27FC236}">
                <a16:creationId xmlns:a16="http://schemas.microsoft.com/office/drawing/2014/main" id="{0D92761D-B3B8-F207-AC2C-E961984B0621}"/>
              </a:ext>
            </a:extLst>
          </p:cNvPr>
          <p:cNvSpPr/>
          <p:nvPr/>
        </p:nvSpPr>
        <p:spPr>
          <a:xfrm>
            <a:off x="864471" y="-14053"/>
            <a:ext cx="10369377" cy="7578810"/>
          </a:xfrm>
          <a:prstGeom prst="mathMultiply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9971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DF® Babinski Neurological Reflex Hammer with Pointed tip for Superficial  responses -Free-Parts-for-Life &amp; Lifetime Warranty -Black (MDF535-11) : ...">
            <a:extLst>
              <a:ext uri="{FF2B5EF4-FFF2-40B4-BE49-F238E27FC236}">
                <a16:creationId xmlns:a16="http://schemas.microsoft.com/office/drawing/2014/main" id="{59F87B6B-8140-1539-B230-FCCC495922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4473" y="-72527"/>
            <a:ext cx="7048958" cy="704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2556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C99F4-E3BA-3BDB-641C-41769D490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group of balloons on a white background&#10;&#10;Description automatically generated">
            <a:extLst>
              <a:ext uri="{FF2B5EF4-FFF2-40B4-BE49-F238E27FC236}">
                <a16:creationId xmlns:a16="http://schemas.microsoft.com/office/drawing/2014/main" id="{859982E7-FE5A-9BE9-8A82-05EBBE05E7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87377" y="141204"/>
            <a:ext cx="4615141" cy="6577180"/>
          </a:xfrm>
        </p:spPr>
      </p:pic>
    </p:spTree>
    <p:extLst>
      <p:ext uri="{BB962C8B-B14F-4D97-AF65-F5344CB8AC3E}">
        <p14:creationId xmlns:p14="http://schemas.microsoft.com/office/powerpoint/2010/main" val="7349100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with a beard&#10;&#10;Description automatically generated">
            <a:extLst>
              <a:ext uri="{FF2B5EF4-FFF2-40B4-BE49-F238E27FC236}">
                <a16:creationId xmlns:a16="http://schemas.microsoft.com/office/drawing/2014/main" id="{9CB2FC2D-BCF9-840F-96C0-839AA41EE4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845" y="0"/>
            <a:ext cx="96243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4933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artoon of a person in a roman garment talking to a group of men&#10;&#10;Description automatically generated">
            <a:extLst>
              <a:ext uri="{FF2B5EF4-FFF2-40B4-BE49-F238E27FC236}">
                <a16:creationId xmlns:a16="http://schemas.microsoft.com/office/drawing/2014/main" id="{4EA79947-9CE6-6124-EE74-8BAB8E64DA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047" y="0"/>
            <a:ext cx="96979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3478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C99F4-E3BA-3BDB-641C-41769D490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E1C4422-7D4C-4D47-13C0-28C6E4AC0A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3035" y="3003"/>
            <a:ext cx="10503360" cy="7296364"/>
          </a:xfrm>
        </p:spPr>
      </p:pic>
    </p:spTree>
    <p:extLst>
      <p:ext uri="{BB962C8B-B14F-4D97-AF65-F5344CB8AC3E}">
        <p14:creationId xmlns:p14="http://schemas.microsoft.com/office/powerpoint/2010/main" val="11101395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lch Allyn PocketScope Otoscope with Throat Illuminator, 22821">
            <a:extLst>
              <a:ext uri="{FF2B5EF4-FFF2-40B4-BE49-F238E27FC236}">
                <a16:creationId xmlns:a16="http://schemas.microsoft.com/office/drawing/2014/main" id="{F788B370-D7BE-BC18-B3E9-F07B4AA983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0545" y="918"/>
            <a:ext cx="6957151" cy="6975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3906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doctor writing on a clipboard&#10;&#10;Description automatically generated">
            <a:extLst>
              <a:ext uri="{FF2B5EF4-FFF2-40B4-BE49-F238E27FC236}">
                <a16:creationId xmlns:a16="http://schemas.microsoft.com/office/drawing/2014/main" id="{CC1D3210-9A34-C177-C851-5B809011A4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0761" y="0"/>
            <a:ext cx="61104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3721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artoon of a person in a roman garment talking to a group of men&#10;&#10;Description automatically generated">
            <a:extLst>
              <a:ext uri="{FF2B5EF4-FFF2-40B4-BE49-F238E27FC236}">
                <a16:creationId xmlns:a16="http://schemas.microsoft.com/office/drawing/2014/main" id="{4EA79947-9CE6-6124-EE74-8BAB8E64DA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047" y="0"/>
            <a:ext cx="96979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6965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in a red robe holding a person in a red robe&#10;&#10;Description automatically generated">
            <a:extLst>
              <a:ext uri="{FF2B5EF4-FFF2-40B4-BE49-F238E27FC236}">
                <a16:creationId xmlns:a16="http://schemas.microsoft.com/office/drawing/2014/main" id="{35B9A320-63CC-BC7D-675C-85AF7F3C38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064" y="0"/>
            <a:ext cx="9705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9602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esus|Roman Empire">
            <a:extLst>
              <a:ext uri="{FF2B5EF4-FFF2-40B4-BE49-F238E27FC236}">
                <a16:creationId xmlns:a16="http://schemas.microsoft.com/office/drawing/2014/main" id="{ED2DF170-6566-D0C3-4489-052E794C27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887" y="-3478"/>
            <a:ext cx="10703009" cy="688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473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</TotalTime>
  <Words>224</Words>
  <Application>Microsoft Office PowerPoint</Application>
  <PresentationFormat>Widescreen</PresentationFormat>
  <Paragraphs>38</Paragraphs>
  <Slides>43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8" baseType="lpstr">
      <vt:lpstr>Aptos</vt:lpstr>
      <vt:lpstr>Aptos Display</vt:lpstr>
      <vt:lpstr>Arial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Trevor Newman</dc:creator>
  <cp:lastModifiedBy>Jeremy Clifton</cp:lastModifiedBy>
  <cp:revision>2</cp:revision>
  <dcterms:created xsi:type="dcterms:W3CDTF">2024-07-13T10:26:00Z</dcterms:created>
  <dcterms:modified xsi:type="dcterms:W3CDTF">2024-07-15T09:53:39Z</dcterms:modified>
</cp:coreProperties>
</file>